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sldIdLst>
    <p:sldId id="261" r:id="rId5"/>
    <p:sldId id="260" r:id="rId6"/>
    <p:sldId id="265" r:id="rId7"/>
    <p:sldId id="266" r:id="rId8"/>
    <p:sldId id="267" r:id="rId9"/>
    <p:sldId id="268" r:id="rId10"/>
    <p:sldId id="279" r:id="rId11"/>
    <p:sldId id="281" r:id="rId12"/>
    <p:sldId id="278" r:id="rId13"/>
    <p:sldId id="269" r:id="rId14"/>
    <p:sldId id="280" r:id="rId15"/>
    <p:sldId id="283" r:id="rId16"/>
    <p:sldId id="275" r:id="rId17"/>
    <p:sldId id="274" r:id="rId18"/>
    <p:sldId id="276" r:id="rId19"/>
    <p:sldId id="284" r:id="rId20"/>
    <p:sldId id="285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45355"/>
    <a:srgbClr val="EA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C031F-1EE0-2440-9FF7-F16A2D02213E}" v="16" dt="2020-01-24T17:38:48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74"/>
    <p:restoredTop sz="94586"/>
  </p:normalViewPr>
  <p:slideViewPr>
    <p:cSldViewPr snapToGrid="0" snapToObjects="1">
      <p:cViewPr varScale="1">
        <p:scale>
          <a:sx n="109" d="100"/>
          <a:sy n="109" d="100"/>
        </p:scale>
        <p:origin x="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730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63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2566"/>
            <a:ext cx="10515600" cy="375439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4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27011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n-lt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3236"/>
            <a:ext cx="9144000" cy="12825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58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764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15688"/>
            <a:ext cx="5181600" cy="3861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15687"/>
            <a:ext cx="5181600" cy="38612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88764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15688"/>
            <a:ext cx="5181600" cy="3861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15687"/>
            <a:ext cx="5181600" cy="38612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263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22566"/>
            <a:ext cx="10515600" cy="3754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1220148"/>
            <a:ext cx="10515600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8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4" r:id="rId2"/>
    <p:sldLayoutId id="2147483733" r:id="rId3"/>
    <p:sldLayoutId id="2147483746" r:id="rId4"/>
    <p:sldLayoutId id="2147483736" r:id="rId5"/>
    <p:sldLayoutId id="2147483747" r:id="rId6"/>
    <p:sldLayoutId id="2147483738" r:id="rId7"/>
    <p:sldLayoutId id="2147483748" r:id="rId8"/>
    <p:sldLayoutId id="2147483739" r:id="rId9"/>
    <p:sldLayoutId id="214748374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+mn-lt"/>
          <a:ea typeface="Franklin Gothic Medium" charset="0"/>
          <a:cs typeface="Franklin Gothic Medium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youtu.be/y-OEX-ccTro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Parkinson’s for Primary Care Doctors &amp; Allied Health Professionals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Ray Dorsey, MD</a:t>
            </a:r>
          </a:p>
          <a:p>
            <a:r>
              <a:rPr lang="en-US" dirty="0"/>
              <a:t>University of Rochester</a:t>
            </a:r>
          </a:p>
        </p:txBody>
      </p:sp>
    </p:spTree>
    <p:extLst>
      <p:ext uri="{BB962C8B-B14F-4D97-AF65-F5344CB8AC3E}">
        <p14:creationId xmlns:p14="http://schemas.microsoft.com/office/powerpoint/2010/main" val="25864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2638"/>
            <a:ext cx="8982694" cy="1325563"/>
          </a:xfrm>
        </p:spPr>
        <p:txBody>
          <a:bodyPr/>
          <a:lstStyle/>
          <a:p>
            <a:r>
              <a:rPr lang="en-US" dirty="0"/>
              <a:t>Exercise can help maintain physical fitness and health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CD6BD7-6485-4A48-92DD-25294863ED9F}"/>
              </a:ext>
            </a:extLst>
          </p:cNvPr>
          <p:cNvSpPr txBox="1">
            <a:spLocks/>
          </p:cNvSpPr>
          <p:nvPr/>
        </p:nvSpPr>
        <p:spPr>
          <a:xfrm>
            <a:off x="926275" y="1848401"/>
            <a:ext cx="11265724" cy="7478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1800" dirty="0">
                <a:latin typeface="+mn-lt"/>
                <a:ea typeface="Source Sans Pro" panose="020B0503030403020204" pitchFamily="34" charset="0"/>
              </a:rPr>
              <a:t>Recommendations for exercise in Parkinson's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" panose="020B0503030403020204" pitchFamily="34" charset="0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FA60C4-748D-C648-847F-799A96FEC11A}"/>
              </a:ext>
            </a:extLst>
          </p:cNvPr>
          <p:cNvSpPr txBox="1">
            <a:spLocks/>
          </p:cNvSpPr>
          <p:nvPr/>
        </p:nvSpPr>
        <p:spPr>
          <a:xfrm>
            <a:off x="2888763" y="4466428"/>
            <a:ext cx="2366545" cy="1298574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  <a:cs typeface="+mj-cs"/>
              </a:rPr>
              <a:t>Resistance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 Light" panose="020B040303040302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n-lt"/>
                <a:ea typeface="Source Sans Pro Light" panose="020B0403030403020204" pitchFamily="34" charset="0"/>
              </a:rPr>
              <a:t>2-3 times/week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 Light" panose="020B0403030403020204" pitchFamily="34" charset="0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FA60C4-748D-C648-847F-799A96FEC11A}"/>
              </a:ext>
            </a:extLst>
          </p:cNvPr>
          <p:cNvSpPr txBox="1">
            <a:spLocks/>
          </p:cNvSpPr>
          <p:nvPr/>
        </p:nvSpPr>
        <p:spPr>
          <a:xfrm>
            <a:off x="2888763" y="2799370"/>
            <a:ext cx="1890928" cy="1298574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  <a:cs typeface="+mj-cs"/>
              </a:rPr>
              <a:t>Aerobic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 Light" panose="020B040303040302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 Light" panose="020B0403030403020204" pitchFamily="34" charset="0"/>
                <a:cs typeface="+mj-cs"/>
              </a:rPr>
              <a:t>20-60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 Light" panose="020B0403030403020204" pitchFamily="34" charset="0"/>
                <a:cs typeface="+mj-cs"/>
              </a:rPr>
              <a:t> min/day, 3-5 days/week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 Light" panose="020B0403030403020204" pitchFamily="34" charset="0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FA60C4-748D-C648-847F-799A96FEC11A}"/>
              </a:ext>
            </a:extLst>
          </p:cNvPr>
          <p:cNvSpPr txBox="1">
            <a:spLocks/>
          </p:cNvSpPr>
          <p:nvPr/>
        </p:nvSpPr>
        <p:spPr>
          <a:xfrm>
            <a:off x="7597203" y="4466428"/>
            <a:ext cx="2366545" cy="1298574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  <a:cs typeface="+mj-cs"/>
              </a:rPr>
              <a:t>Flexibility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 Light" panose="020B040303040302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n-lt"/>
                <a:ea typeface="Source Sans Pro Light" panose="020B0403030403020204" pitchFamily="34" charset="0"/>
              </a:rPr>
              <a:t>2-3 times/week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 Light" panose="020B0403030403020204" pitchFamily="34" charset="0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FA60C4-748D-C648-847F-799A96FEC11A}"/>
              </a:ext>
            </a:extLst>
          </p:cNvPr>
          <p:cNvSpPr txBox="1">
            <a:spLocks/>
          </p:cNvSpPr>
          <p:nvPr/>
        </p:nvSpPr>
        <p:spPr>
          <a:xfrm>
            <a:off x="7597203" y="2799370"/>
            <a:ext cx="2308797" cy="1298574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  <a:cs typeface="+mj-cs"/>
              </a:rPr>
              <a:t>Balance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 Light" panose="020B040303040302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n-lt"/>
                <a:ea typeface="Source Sans Pro Light" panose="020B0403030403020204" pitchFamily="34" charset="0"/>
              </a:rPr>
              <a:t>10-15 min,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n-lt"/>
                <a:ea typeface="Source Sans Pro Light" panose="020B0403030403020204" pitchFamily="34" charset="0"/>
              </a:rPr>
              <a:t>2-3 times/week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 Light" panose="020B0403030403020204" pitchFamily="34" charset="0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394971"/>
            <a:ext cx="739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Oliveira de </a:t>
            </a:r>
            <a:r>
              <a:rPr lang="en-US" sz="800" dirty="0" err="1"/>
              <a:t>Carvalho</a:t>
            </a:r>
            <a:r>
              <a:rPr lang="en-US" sz="800" dirty="0"/>
              <a:t> A, </a:t>
            </a:r>
            <a:r>
              <a:rPr lang="en-US" sz="800" dirty="0" err="1"/>
              <a:t>Filho</a:t>
            </a:r>
            <a:r>
              <a:rPr lang="en-US" sz="800" dirty="0"/>
              <a:t> ASS, Murillo-Rodriguez E, Rocha NB, Carta MG, Machado S. Physical Exercise For Parkinson's Disease: Clinical And Experimental Evidence. </a:t>
            </a:r>
            <a:r>
              <a:rPr lang="en-US" sz="800" i="1" dirty="0" err="1"/>
              <a:t>Clin</a:t>
            </a:r>
            <a:r>
              <a:rPr lang="en-US" sz="800" i="1" dirty="0"/>
              <a:t> </a:t>
            </a:r>
            <a:r>
              <a:rPr lang="en-US" sz="800" i="1" dirty="0" err="1"/>
              <a:t>Pract</a:t>
            </a:r>
            <a:r>
              <a:rPr lang="en-US" sz="800" i="1" dirty="0"/>
              <a:t> </a:t>
            </a:r>
            <a:r>
              <a:rPr lang="en-US" sz="800" i="1" dirty="0" err="1"/>
              <a:t>Epidemiol</a:t>
            </a:r>
            <a:r>
              <a:rPr lang="en-US" sz="800" i="1" dirty="0"/>
              <a:t> </a:t>
            </a:r>
            <a:r>
              <a:rPr lang="en-US" sz="800" i="1" dirty="0" err="1"/>
              <a:t>Ment</a:t>
            </a:r>
            <a:r>
              <a:rPr lang="en-US" sz="800" i="1" dirty="0"/>
              <a:t> Health</a:t>
            </a:r>
            <a:r>
              <a:rPr lang="en-US" sz="800" dirty="0"/>
              <a:t>. 2018;14:89-98. Published 2018 Mar 30. doi:10.2174/1745017901814010089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1029120" y="2832360"/>
            <a:ext cx="1545736" cy="1215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1099327" y="4466428"/>
            <a:ext cx="1405321" cy="1109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0"/>
          <a:stretch/>
        </p:blipFill>
        <p:spPr>
          <a:xfrm>
            <a:off x="5875141" y="2832360"/>
            <a:ext cx="1415491" cy="1194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9"/>
          <a:stretch/>
        </p:blipFill>
        <p:spPr>
          <a:xfrm>
            <a:off x="5639423" y="4262931"/>
            <a:ext cx="1823339" cy="13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6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treatment options have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11767-BAAA-034F-B27F-88A9A5F2DBE9}"/>
              </a:ext>
            </a:extLst>
          </p:cNvPr>
          <p:cNvSpPr txBox="1">
            <a:spLocks/>
          </p:cNvSpPr>
          <p:nvPr/>
        </p:nvSpPr>
        <p:spPr>
          <a:xfrm>
            <a:off x="914400" y="2118201"/>
            <a:ext cx="5181600" cy="3861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Slowing disease</a:t>
            </a:r>
          </a:p>
          <a:p>
            <a:r>
              <a:rPr lang="en-US" sz="2000" dirty="0"/>
              <a:t>Motor fluctuations and dyskinesia</a:t>
            </a:r>
          </a:p>
          <a:p>
            <a:r>
              <a:rPr lang="en-US" sz="2000" dirty="0"/>
              <a:t>Freezing</a:t>
            </a:r>
          </a:p>
          <a:p>
            <a:r>
              <a:rPr lang="en-US" sz="2000" dirty="0"/>
              <a:t>Dementia</a:t>
            </a:r>
          </a:p>
          <a:p>
            <a:r>
              <a:rPr lang="en-US" sz="2000" dirty="0"/>
              <a:t>Neuropsychiatric issues</a:t>
            </a:r>
          </a:p>
          <a:p>
            <a:r>
              <a:rPr lang="en-US" sz="2000" dirty="0"/>
              <a:t>Sleep disorders</a:t>
            </a:r>
          </a:p>
          <a:p>
            <a:r>
              <a:rPr lang="en-US" sz="2000" dirty="0"/>
              <a:t>Autonomic dysfunction</a:t>
            </a:r>
          </a:p>
        </p:txBody>
      </p:sp>
      <p:pic>
        <p:nvPicPr>
          <p:cNvPr id="3074" name="Picture 2" descr="Treatment and Management of Parkinson's Dise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r="5545" b="6482"/>
          <a:stretch/>
        </p:blipFill>
        <p:spPr bwMode="auto">
          <a:xfrm>
            <a:off x="5667541" y="2118201"/>
            <a:ext cx="5686259" cy="33571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364918"/>
            <a:ext cx="8526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You and Parkinson’s. Treatment and Management of Parkinson’s Disease. http://www.youandparkinsons.com/en-pk/view/m301-s03-treatment-and-management-of-parkinsons-disease-slide-show</a:t>
            </a:r>
          </a:p>
        </p:txBody>
      </p:sp>
    </p:spTree>
    <p:extLst>
      <p:ext uri="{BB962C8B-B14F-4D97-AF65-F5344CB8AC3E}">
        <p14:creationId xmlns:p14="http://schemas.microsoft.com/office/powerpoint/2010/main" val="48609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292"/>
            <a:ext cx="10515600" cy="1325563"/>
          </a:xfrm>
        </p:spPr>
        <p:txBody>
          <a:bodyPr/>
          <a:lstStyle/>
          <a:p>
            <a:r>
              <a:rPr lang="en-US" dirty="0"/>
              <a:t>Deep brain stimulation (DBS)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134" y="2342946"/>
            <a:ext cx="3922666" cy="2089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Takeaway: For many patients, the response to DBS will be similar to levodopa but without the symptom fluctuations</a:t>
            </a:r>
          </a:p>
        </p:txBody>
      </p:sp>
      <p:pic>
        <p:nvPicPr>
          <p:cNvPr id="4098" name="Picture 2" descr="Deep Brain Stimulation – Advantages, Risks and Conditions Tre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86" y="1391475"/>
            <a:ext cx="5892980" cy="462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393969"/>
            <a:ext cx="8758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American Association of Neurological Surgeons. (2020). Deep Brain Stimulation. Retrieved from https://www.aans.org/en/Patients/Neurosurgical-Conditions-and-Treatments/Deep-Brain-Stimulation. </a:t>
            </a:r>
          </a:p>
        </p:txBody>
      </p:sp>
    </p:spTree>
    <p:extLst>
      <p:ext uri="{BB962C8B-B14F-4D97-AF65-F5344CB8AC3E}">
        <p14:creationId xmlns:p14="http://schemas.microsoft.com/office/powerpoint/2010/main" val="393192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future of telemedicine</a:t>
            </a:r>
          </a:p>
        </p:txBody>
      </p:sp>
    </p:spTree>
    <p:extLst>
      <p:ext uri="{BB962C8B-B14F-4D97-AF65-F5344CB8AC3E}">
        <p14:creationId xmlns:p14="http://schemas.microsoft.com/office/powerpoint/2010/main" val="178253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Telemedicine is increasing, moving care away from institutions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69" y="3340955"/>
            <a:ext cx="1440565" cy="144056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1157898" y="4929103"/>
            <a:ext cx="9876204" cy="176819"/>
          </a:xfrm>
          <a:prstGeom prst="rightArrow">
            <a:avLst/>
          </a:prstGeom>
          <a:gradFill flip="none" rotWithShape="1">
            <a:gsLst>
              <a:gs pos="0">
                <a:sysClr val="window" lastClr="FFFFFF"/>
              </a:gs>
              <a:gs pos="74000">
                <a:srgbClr val="1CADE4">
                  <a:lumMod val="60000"/>
                  <a:lumOff val="40000"/>
                </a:srgbClr>
              </a:gs>
              <a:gs pos="83000">
                <a:srgbClr val="1CADE4">
                  <a:lumMod val="75000"/>
                </a:srgbClr>
              </a:gs>
              <a:gs pos="100000">
                <a:srgbClr val="1CADE4">
                  <a:lumMod val="50000"/>
                </a:srgbClr>
              </a:gs>
            </a:gsLst>
            <a:lin ang="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6" y="2503860"/>
            <a:ext cx="3062971" cy="2313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62" y="3336531"/>
            <a:ext cx="1522835" cy="1439109"/>
          </a:xfrm>
          <a:prstGeom prst="rect">
            <a:avLst/>
          </a:prstGeom>
          <a:ln>
            <a:noFill/>
          </a:ln>
          <a:effectLst>
            <a:glow rad="63500">
              <a:srgbClr val="1CADE4">
                <a:satMod val="175000"/>
                <a:alpha val="4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25" y="3336409"/>
            <a:ext cx="2046518" cy="14344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3921" y="5216682"/>
            <a:ext cx="1821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/>
              <a:t>Bank teller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9560" y="5210373"/>
            <a:ext cx="136378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/>
              <a:t>ATM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0599" y="5210373"/>
            <a:ext cx="14319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/>
              <a:t>Banking at home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73085" y="5214321"/>
            <a:ext cx="136770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/>
              <a:t>Mobile banking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2606" y="5216682"/>
            <a:ext cx="9989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/>
              <a:t>Banking analogy</a:t>
            </a:r>
          </a:p>
        </p:txBody>
      </p:sp>
    </p:spTree>
    <p:extLst>
      <p:ext uri="{BB962C8B-B14F-4D97-AF65-F5344CB8AC3E}">
        <p14:creationId xmlns:p14="http://schemas.microsoft.com/office/powerpoint/2010/main" val="3244926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2638"/>
            <a:ext cx="8495805" cy="1325563"/>
          </a:xfrm>
        </p:spPr>
        <p:txBody>
          <a:bodyPr/>
          <a:lstStyle/>
          <a:p>
            <a:r>
              <a:rPr lang="en-US" dirty="0"/>
              <a:t>Telemedicine allows us to reach anyone, anywhere</a:t>
            </a:r>
          </a:p>
        </p:txBody>
      </p:sp>
      <p:pic>
        <p:nvPicPr>
          <p:cNvPr id="3" name="Image" descr="Imag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18830" y="2723086"/>
            <a:ext cx="5040573" cy="283345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atients see doctor from their home"/>
          <p:cNvSpPr/>
          <p:nvPr/>
        </p:nvSpPr>
        <p:spPr>
          <a:xfrm>
            <a:off x="6218830" y="2094056"/>
            <a:ext cx="5040573" cy="501735"/>
          </a:xfrm>
          <a:prstGeom prst="roundRect">
            <a:avLst>
              <a:gd name="adj" fmla="val 0"/>
            </a:avLst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Aktiv Grotesk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ktiv Grotesk" panose="020B0504020202020204" pitchFamily="34" charset="0"/>
                <a:cs typeface="Aktiv Grotesk" panose="020B0504020202020204" pitchFamily="34" charset="0"/>
                <a:sym typeface="Aktiv Grotesk Medium"/>
              </a:rPr>
              <a:t>Patients see doctor from their home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3" y="2723086"/>
            <a:ext cx="5040573" cy="283345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atients see doctor from their home"/>
          <p:cNvSpPr/>
          <p:nvPr/>
        </p:nvSpPr>
        <p:spPr>
          <a:xfrm>
            <a:off x="866773" y="2094056"/>
            <a:ext cx="5040573" cy="501735"/>
          </a:xfrm>
          <a:prstGeom prst="roundRect">
            <a:avLst>
              <a:gd name="adj" fmla="val 0"/>
            </a:avLst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Aktiv Grotesk Medium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ktiv Grotesk" panose="020B0504020202020204" pitchFamily="34" charset="0"/>
                <a:cs typeface="Aktiv Grotesk" panose="020B0504020202020204" pitchFamily="34" charset="0"/>
                <a:sym typeface="Aktiv Grotesk Medium"/>
              </a:rPr>
              <a:t>Doctors deliver care from their office</a:t>
            </a:r>
          </a:p>
        </p:txBody>
      </p:sp>
    </p:spTree>
    <p:extLst>
      <p:ext uri="{BB962C8B-B14F-4D97-AF65-F5344CB8AC3E}">
        <p14:creationId xmlns:p14="http://schemas.microsoft.com/office/powerpoint/2010/main" val="229280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716634" y="237067"/>
            <a:ext cx="3255233" cy="159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087D0-7195-CA4F-A661-6E1941094032}"/>
              </a:ext>
            </a:extLst>
          </p:cNvPr>
          <p:cNvSpPr txBox="1"/>
          <p:nvPr/>
        </p:nvSpPr>
        <p:spPr>
          <a:xfrm>
            <a:off x="958442" y="5306992"/>
            <a:ext cx="10077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Source Sans Pro" panose="020B0503030403020204" pitchFamily="34" charset="0"/>
              </a:rPr>
              <a:t>All the authors’ proceeds are supporting efforts to </a:t>
            </a:r>
            <a:r>
              <a:rPr lang="en-US" sz="2200" kern="0" dirty="0">
                <a:ea typeface="Source Sans Pro" panose="020B0503030403020204" pitchFamily="34" charset="0"/>
              </a:rPr>
              <a:t>end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Source Sans Pro" panose="020B0503030403020204" pitchFamily="34" charset="0"/>
              </a:rPr>
              <a:t> Parkinson’s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5804" y="2357320"/>
            <a:ext cx="2992911" cy="1291666"/>
            <a:chOff x="1417736" y="2197370"/>
            <a:chExt cx="2980263" cy="15697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087D0-7195-CA4F-A661-6E1941094032}"/>
                </a:ext>
              </a:extLst>
            </p:cNvPr>
            <p:cNvSpPr txBox="1"/>
            <p:nvPr/>
          </p:nvSpPr>
          <p:spPr>
            <a:xfrm>
              <a:off x="1496156" y="3131250"/>
              <a:ext cx="1039253" cy="635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ktiv Grotesk" panose="020B0504020202020204"/>
                  <a:ea typeface="Source Sans Pro" panose="020B0503030403020204" pitchFamily="34" charset="0"/>
                  <a:cs typeface="+mn-cs"/>
                </a:rPr>
                <a:t>available 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60751" y="2908362"/>
              <a:ext cx="2440009" cy="555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F087D0-7195-CA4F-A661-6E1941094032}"/>
                </a:ext>
              </a:extLst>
            </p:cNvPr>
            <p:cNvSpPr txBox="1"/>
            <p:nvPr/>
          </p:nvSpPr>
          <p:spPr>
            <a:xfrm>
              <a:off x="1417736" y="2197370"/>
              <a:ext cx="2980263" cy="52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300" normalizeH="0" baseline="0" noProof="0" dirty="0">
                  <a:ln>
                    <a:noFill/>
                  </a:ln>
                  <a:effectLst/>
                  <a:uLnTx/>
                  <a:uFillTx/>
                  <a:latin typeface="Aktiv Grotesk" panose="020B0504020202020204"/>
                  <a:ea typeface="Source Sans Pro" panose="020B0503030403020204" pitchFamily="34" charset="0"/>
                  <a:cs typeface="+mn-cs"/>
                </a:rPr>
                <a:t>endingPD.org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2F087D0-7195-CA4F-A661-6E1941094032}"/>
              </a:ext>
            </a:extLst>
          </p:cNvPr>
          <p:cNvSpPr txBox="1"/>
          <p:nvPr/>
        </p:nvSpPr>
        <p:spPr>
          <a:xfrm>
            <a:off x="3058022" y="5720291"/>
            <a:ext cx="607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Questions? Comments? </a:t>
            </a:r>
            <a:r>
              <a:rPr kumimoji="0" lang="en-US" b="0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Source Sans Pro" panose="020B0503030403020204" pitchFamily="34" charset="0"/>
                <a:cs typeface="+mn-cs"/>
              </a:rPr>
              <a:t>info@endingpd.org</a:t>
            </a:r>
          </a:p>
        </p:txBody>
      </p:sp>
      <p:pic>
        <p:nvPicPr>
          <p:cNvPr id="10" name="Picture 2" descr="https://lh6.googleusercontent.com/6vDe_0bj3169BQHRNr6H03D75EAwg7Ixlvh11OlHn-ID2uinuxuulR2cBKPqDOeea5e46qfgSqGC0apmlTDQ64CmmvtTjM268NRHCh52lZVc0BATh2lu7Qz6WXhRNPhM5E5ZtpEKKu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6" t="9921" r="8802" b="24926"/>
          <a:stretch/>
        </p:blipFill>
        <p:spPr bwMode="auto">
          <a:xfrm rot="189359">
            <a:off x="5591503" y="2157549"/>
            <a:ext cx="3052562" cy="272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4747"/>
          <a:stretch/>
        </p:blipFill>
        <p:spPr>
          <a:xfrm>
            <a:off x="8933793" y="2152275"/>
            <a:ext cx="2363546" cy="27308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11"/>
          <p:cNvSpPr/>
          <p:nvPr/>
        </p:nvSpPr>
        <p:spPr>
          <a:xfrm>
            <a:off x="8929072" y="3991169"/>
            <a:ext cx="2369549" cy="913013"/>
          </a:xfrm>
          <a:prstGeom prst="rect">
            <a:avLst/>
          </a:prstGeom>
          <a:noFill/>
          <a:ln w="57150">
            <a:solidFill>
              <a:srgbClr val="CF343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89F697-E30F-3641-B812-DA57E6B7A6D2}"/>
              </a:ext>
            </a:extLst>
          </p:cNvPr>
          <p:cNvSpPr txBox="1">
            <a:spLocks/>
          </p:cNvSpPr>
          <p:nvPr/>
        </p:nvSpPr>
        <p:spPr>
          <a:xfrm>
            <a:off x="1382498" y="225086"/>
            <a:ext cx="1645920" cy="164592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0" tIns="45720" rIns="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+mn-lt"/>
                <a:ea typeface="Source Sans Pro" panose="020B0503030403020204" pitchFamily="34" charset="0"/>
              </a:rPr>
              <a:t>BUY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" panose="020B0503030403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89F697-E30F-3641-B812-DA57E6B7A6D2}"/>
              </a:ext>
            </a:extLst>
          </p:cNvPr>
          <p:cNvSpPr txBox="1">
            <a:spLocks/>
          </p:cNvSpPr>
          <p:nvPr/>
        </p:nvSpPr>
        <p:spPr>
          <a:xfrm>
            <a:off x="5285207" y="225086"/>
            <a:ext cx="1645920" cy="164592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0" tIns="45720" rIns="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+mn-lt"/>
                <a:ea typeface="Source Sans Pro" panose="020B0503030403020204" pitchFamily="34" charset="0"/>
              </a:rPr>
              <a:t>READ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" panose="020B0503030403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889F697-E30F-3641-B812-DA57E6B7A6D2}"/>
              </a:ext>
            </a:extLst>
          </p:cNvPr>
          <p:cNvSpPr txBox="1">
            <a:spLocks/>
          </p:cNvSpPr>
          <p:nvPr/>
        </p:nvSpPr>
        <p:spPr>
          <a:xfrm>
            <a:off x="9187917" y="225086"/>
            <a:ext cx="1645920" cy="164592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0" tIns="45720" rIns="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+mn-lt"/>
                <a:ea typeface="Source Sans Pro" panose="020B0503030403020204" pitchFamily="34" charset="0"/>
              </a:rPr>
              <a:t>REVIEW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" panose="020B0503030403020204" pitchFamily="34" charset="0"/>
            </a:endParaRPr>
          </a:p>
        </p:txBody>
      </p:sp>
      <p:pic>
        <p:nvPicPr>
          <p:cNvPr id="16" name="Picture 2" descr="https://lh6.googleusercontent.com/6vDe_0bj3169BQHRNr6H03D75EAwg7Ixlvh11OlHn-ID2uinuxuulR2cBKPqDOeea5e46qfgSqGC0apmlTDQ64CmmvtTjM268NRHCh52lZVc0BATh2lu7Qz6WXhRNPhM5E5ZtpEKKu8">
            <a:extLst>
              <a:ext uri="{FF2B5EF4-FFF2-40B4-BE49-F238E27FC236}">
                <a16:creationId xmlns:a16="http://schemas.microsoft.com/office/drawing/2014/main" id="{62458965-2F5A-4780-AC24-F421581B7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16447" r="57092" b="32871"/>
          <a:stretch/>
        </p:blipFill>
        <p:spPr bwMode="auto">
          <a:xfrm>
            <a:off x="3993930" y="2161630"/>
            <a:ext cx="2201489" cy="26275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mazon Logo White Transparent &amp; PNG Clipart Free Download - YAW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23" y="3177325"/>
            <a:ext cx="1506015" cy="45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rnes &amp; Noble Logo PNG Transparent &amp; SVG Vector - Freebie Suppl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1" b="31068"/>
          <a:stretch/>
        </p:blipFill>
        <p:spPr bwMode="auto">
          <a:xfrm>
            <a:off x="497580" y="3691467"/>
            <a:ext cx="31277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85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" y="1776549"/>
            <a:ext cx="7265842" cy="36679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CD6BD7-6485-4A48-92DD-25294863ED9F}"/>
              </a:ext>
            </a:extLst>
          </p:cNvPr>
          <p:cNvSpPr txBox="1">
            <a:spLocks/>
          </p:cNvSpPr>
          <p:nvPr/>
        </p:nvSpPr>
        <p:spPr>
          <a:xfrm>
            <a:off x="8543109" y="2155685"/>
            <a:ext cx="2978331" cy="2706097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2200" dirty="0">
                <a:latin typeface="+mn-lt"/>
                <a:ea typeface="Source Sans Pro" panose="020B0503030403020204" pitchFamily="34" charset="0"/>
              </a:rPr>
              <a:t>Watch Dr. Bas </a:t>
            </a:r>
            <a:r>
              <a:rPr lang="en-US" sz="2200" dirty="0" err="1">
                <a:latin typeface="+mn-lt"/>
                <a:ea typeface="Source Sans Pro" panose="020B0503030403020204" pitchFamily="34" charset="0"/>
              </a:rPr>
              <a:t>Bloem’s</a:t>
            </a:r>
            <a:r>
              <a:rPr lang="en-US" sz="2200" dirty="0">
                <a:latin typeface="+mn-lt"/>
                <a:ea typeface="Source Sans Pro" panose="020B0503030403020204" pitchFamily="34" charset="0"/>
              </a:rPr>
              <a:t> talk with Davis Phinney and Connie Carpenter Phinney at </a:t>
            </a:r>
            <a:r>
              <a:rPr lang="en-US" sz="2200" b="1" dirty="0">
                <a:latin typeface="+mn-lt"/>
                <a:ea typeface="Source Sans Pro" panose="020B0503030403020204" pitchFamily="34" charset="0"/>
              </a:rPr>
              <a:t>endingpd.org/live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" panose="020B0503030403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89599"/>
            <a:ext cx="84103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n-lt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Ending Parkinson’s Disease Webcasts</a:t>
            </a:r>
          </a:p>
        </p:txBody>
      </p:sp>
    </p:spTree>
    <p:extLst>
      <p:ext uri="{BB962C8B-B14F-4D97-AF65-F5344CB8AC3E}">
        <p14:creationId xmlns:p14="http://schemas.microsoft.com/office/powerpoint/2010/main" val="41510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599"/>
            <a:ext cx="10515600" cy="1325563"/>
          </a:xfrm>
        </p:spPr>
        <p:txBody>
          <a:bodyPr/>
          <a:lstStyle/>
          <a:p>
            <a:r>
              <a:rPr lang="en-US" dirty="0"/>
              <a:t>A PACT to end Parkinson’s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03A16FA-783D-5A4B-84D0-1034DFE65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550181"/>
              </p:ext>
            </p:extLst>
          </p:nvPr>
        </p:nvGraphicFramePr>
        <p:xfrm>
          <a:off x="916572" y="1679487"/>
          <a:ext cx="868462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594">
                  <a:extLst>
                    <a:ext uri="{9D8B030D-6E8A-4147-A177-3AD203B41FA5}">
                      <a16:colId xmlns:a16="http://schemas.microsoft.com/office/drawing/2014/main" val="397475647"/>
                    </a:ext>
                  </a:extLst>
                </a:gridCol>
                <a:gridCol w="3221420">
                  <a:extLst>
                    <a:ext uri="{9D8B030D-6E8A-4147-A177-3AD203B41FA5}">
                      <a16:colId xmlns:a16="http://schemas.microsoft.com/office/drawing/2014/main" val="644047774"/>
                    </a:ext>
                  </a:extLst>
                </a:gridCol>
                <a:gridCol w="4890609">
                  <a:extLst>
                    <a:ext uri="{9D8B030D-6E8A-4147-A177-3AD203B41FA5}">
                      <a16:colId xmlns:a16="http://schemas.microsoft.com/office/drawing/2014/main" val="997026852"/>
                    </a:ext>
                  </a:extLst>
                </a:gridCol>
              </a:tblGrid>
              <a:tr h="966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4800" b="1" i="0" dirty="0">
                          <a:solidFill>
                            <a:schemeClr val="tx1"/>
                          </a:solidFill>
                          <a:latin typeface="+mn-lt"/>
                          <a:ea typeface="Source Sans Pro Light" panose="020B0403030403020204" pitchFamily="34" charset="0"/>
                        </a:rPr>
                        <a:t>P</a:t>
                      </a:r>
                    </a:p>
                  </a:txBody>
                  <a:tcPr marT="18288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4800" b="0" i="0" dirty="0" err="1">
                          <a:solidFill>
                            <a:schemeClr val="tx1"/>
                          </a:solidFill>
                          <a:latin typeface="+mn-lt"/>
                          <a:ea typeface="Source Sans Pro Light" panose="020B0403030403020204" pitchFamily="34" charset="0"/>
                        </a:rPr>
                        <a:t>revent</a:t>
                      </a:r>
                      <a:endParaRPr lang="en-US" sz="4800" b="0" i="0" dirty="0">
                        <a:solidFill>
                          <a:schemeClr val="tx1"/>
                        </a:solidFill>
                        <a:latin typeface="+mn-lt"/>
                        <a:ea typeface="Source Sans Pro Light" panose="020B0403030403020204" pitchFamily="34" charset="0"/>
                      </a:endParaRPr>
                    </a:p>
                  </a:txBody>
                  <a:tcPr marT="18288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Ban paraquat</a:t>
                      </a: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 and trichloroethylene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Test your indoor air and private wells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Exercise, eat well, and enjoy your coffee</a:t>
                      </a:r>
                    </a:p>
                  </a:txBody>
                  <a:tcPr marT="18288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89121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3A16FA-783D-5A4B-84D0-1034DFE65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99060"/>
              </p:ext>
            </p:extLst>
          </p:nvPr>
        </p:nvGraphicFramePr>
        <p:xfrm>
          <a:off x="916573" y="2741190"/>
          <a:ext cx="81884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30">
                  <a:extLst>
                    <a:ext uri="{9D8B030D-6E8A-4147-A177-3AD203B41FA5}">
                      <a16:colId xmlns:a16="http://schemas.microsoft.com/office/drawing/2014/main" val="397475647"/>
                    </a:ext>
                  </a:extLst>
                </a:gridCol>
                <a:gridCol w="3252647">
                  <a:extLst>
                    <a:ext uri="{9D8B030D-6E8A-4147-A177-3AD203B41FA5}">
                      <a16:colId xmlns:a16="http://schemas.microsoft.com/office/drawing/2014/main" val="644047774"/>
                    </a:ext>
                  </a:extLst>
                </a:gridCol>
                <a:gridCol w="4376259">
                  <a:extLst>
                    <a:ext uri="{9D8B030D-6E8A-4147-A177-3AD203B41FA5}">
                      <a16:colId xmlns:a16="http://schemas.microsoft.com/office/drawing/2014/main" val="997026852"/>
                    </a:ext>
                  </a:extLst>
                </a:gridCol>
              </a:tblGrid>
              <a:tr h="1051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4800" b="1" i="0" dirty="0">
                          <a:solidFill>
                            <a:schemeClr val="tx1"/>
                          </a:solidFill>
                          <a:latin typeface="+mn-lt"/>
                          <a:ea typeface="Source Sans Pro Light" panose="020B0403030403020204" pitchFamily="34" charset="0"/>
                        </a:rPr>
                        <a:t>A</a:t>
                      </a:r>
                    </a:p>
                  </a:txBody>
                  <a:tcPr marT="18288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4800" b="0" i="0" dirty="0" err="1">
                          <a:solidFill>
                            <a:schemeClr val="tx1"/>
                          </a:solidFill>
                          <a:latin typeface="+mn-lt"/>
                          <a:ea typeface="Source Sans Pro Light" panose="020B0403030403020204" pitchFamily="34" charset="0"/>
                        </a:rPr>
                        <a:t>dvocate</a:t>
                      </a:r>
                      <a:endParaRPr lang="en-US" sz="4800" b="0" i="0" dirty="0">
                        <a:solidFill>
                          <a:schemeClr val="tx1"/>
                        </a:solidFill>
                        <a:latin typeface="+mn-lt"/>
                        <a:ea typeface="Source Sans Pro Light" panose="020B0403030403020204" pitchFamily="34" charset="0"/>
                      </a:endParaRPr>
                    </a:p>
                  </a:txBody>
                  <a:tcPr marT="18288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Push for greater</a:t>
                      </a: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 funding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Support research efforts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Share your story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n-lt"/>
                        <a:ea typeface="Source Sans Pro SemiBold" panose="020B0503030403020204" pitchFamily="34" charset="0"/>
                        <a:cs typeface="Open Sans" panose="020B0606030504020204" pitchFamily="34" charset="0"/>
                      </a:endParaRPr>
                    </a:p>
                  </a:txBody>
                  <a:tcPr marT="18288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89121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03A16FA-783D-5A4B-84D0-1034DFE65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3590"/>
              </p:ext>
            </p:extLst>
          </p:nvPr>
        </p:nvGraphicFramePr>
        <p:xfrm>
          <a:off x="916572" y="3904468"/>
          <a:ext cx="893281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5">
                  <a:extLst>
                    <a:ext uri="{9D8B030D-6E8A-4147-A177-3AD203B41FA5}">
                      <a16:colId xmlns:a16="http://schemas.microsoft.com/office/drawing/2014/main" val="397475647"/>
                    </a:ext>
                  </a:extLst>
                </a:gridCol>
                <a:gridCol w="3213459">
                  <a:extLst>
                    <a:ext uri="{9D8B030D-6E8A-4147-A177-3AD203B41FA5}">
                      <a16:colId xmlns:a16="http://schemas.microsoft.com/office/drawing/2014/main" val="644047774"/>
                    </a:ext>
                  </a:extLst>
                </a:gridCol>
                <a:gridCol w="5094513">
                  <a:extLst>
                    <a:ext uri="{9D8B030D-6E8A-4147-A177-3AD203B41FA5}">
                      <a16:colId xmlns:a16="http://schemas.microsoft.com/office/drawing/2014/main" val="997026852"/>
                    </a:ext>
                  </a:extLst>
                </a:gridCol>
              </a:tblGrid>
              <a:tr h="966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4800" b="1" i="0" dirty="0">
                          <a:solidFill>
                            <a:schemeClr val="tx1"/>
                          </a:solidFill>
                          <a:latin typeface="+mn-lt"/>
                          <a:ea typeface="Source Sans Pro Light" panose="020B0403030403020204" pitchFamily="34" charset="0"/>
                        </a:rPr>
                        <a:t>C</a:t>
                      </a:r>
                    </a:p>
                  </a:txBody>
                  <a:tcPr marT="18288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4800" b="0" i="0" dirty="0">
                          <a:solidFill>
                            <a:schemeClr val="tx1"/>
                          </a:solidFill>
                          <a:latin typeface="+mn-lt"/>
                          <a:ea typeface="Source Sans Pro Light" panose="020B0403030403020204" pitchFamily="34" charset="0"/>
                        </a:rPr>
                        <a:t>are</a:t>
                      </a:r>
                    </a:p>
                  </a:txBody>
                  <a:tcPr marT="18288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Receive the care you want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Expand</a:t>
                      </a: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 telemedicine reimbursement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Learn more about Parkinson’s 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n-lt"/>
                        <a:ea typeface="Source Sans Pro SemiBold" panose="020B0503030403020204" pitchFamily="34" charset="0"/>
                        <a:cs typeface="Open Sans" panose="020B0606030504020204" pitchFamily="34" charset="0"/>
                      </a:endParaRPr>
                    </a:p>
                  </a:txBody>
                  <a:tcPr marT="18288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89121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03A16FA-783D-5A4B-84D0-1034DFE65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161864"/>
              </p:ext>
            </p:extLst>
          </p:nvPr>
        </p:nvGraphicFramePr>
        <p:xfrm>
          <a:off x="916573" y="4900174"/>
          <a:ext cx="868462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4">
                  <a:extLst>
                    <a:ext uri="{9D8B030D-6E8A-4147-A177-3AD203B41FA5}">
                      <a16:colId xmlns:a16="http://schemas.microsoft.com/office/drawing/2014/main" val="397475647"/>
                    </a:ext>
                  </a:extLst>
                </a:gridCol>
                <a:gridCol w="3226522">
                  <a:extLst>
                    <a:ext uri="{9D8B030D-6E8A-4147-A177-3AD203B41FA5}">
                      <a16:colId xmlns:a16="http://schemas.microsoft.com/office/drawing/2014/main" val="644047774"/>
                    </a:ext>
                  </a:extLst>
                </a:gridCol>
                <a:gridCol w="4833256">
                  <a:extLst>
                    <a:ext uri="{9D8B030D-6E8A-4147-A177-3AD203B41FA5}">
                      <a16:colId xmlns:a16="http://schemas.microsoft.com/office/drawing/2014/main" val="997026852"/>
                    </a:ext>
                  </a:extLst>
                </a:gridCol>
              </a:tblGrid>
              <a:tr h="966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4800" b="1" i="0" dirty="0">
                          <a:solidFill>
                            <a:schemeClr val="tx1"/>
                          </a:solidFill>
                          <a:latin typeface="+mn-lt"/>
                          <a:ea typeface="Source Sans Pro Light" panose="020B0403030403020204" pitchFamily="34" charset="0"/>
                        </a:rPr>
                        <a:t>T</a:t>
                      </a:r>
                    </a:p>
                  </a:txBody>
                  <a:tcPr marT="18288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4800" b="0" i="0" dirty="0" err="1">
                          <a:solidFill>
                            <a:schemeClr val="tx1"/>
                          </a:solidFill>
                          <a:latin typeface="+mn-lt"/>
                          <a:ea typeface="Source Sans Pro Light" panose="020B0403030403020204" pitchFamily="34" charset="0"/>
                        </a:rPr>
                        <a:t>reat</a:t>
                      </a:r>
                      <a:endParaRPr lang="en-US" sz="4800" b="0" i="0" dirty="0">
                        <a:solidFill>
                          <a:schemeClr val="tx1"/>
                        </a:solidFill>
                        <a:latin typeface="+mn-lt"/>
                        <a:ea typeface="Source Sans Pro Light" panose="020B0403030403020204" pitchFamily="34" charset="0"/>
                      </a:endParaRPr>
                    </a:p>
                  </a:txBody>
                  <a:tcPr marT="18288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Join a clinical study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Know</a:t>
                      </a: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 your ancestry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+mn-lt"/>
                          <a:ea typeface="Source Sans Pro SemiBold" panose="020B0503030403020204" pitchFamily="34" charset="0"/>
                          <a:cs typeface="Open Sans" panose="020B0606030504020204" pitchFamily="34" charset="0"/>
                        </a:rPr>
                        <a:t>Participate in research from your home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+mn-lt"/>
                        <a:ea typeface="Source Sans Pro SemiBold" panose="020B0503030403020204" pitchFamily="34" charset="0"/>
                        <a:cs typeface="Open Sans" panose="020B0606030504020204" pitchFamily="34" charset="0"/>
                      </a:endParaRPr>
                    </a:p>
                  </a:txBody>
                  <a:tcPr marT="18288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891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22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is Parkinson’s?</a:t>
            </a:r>
          </a:p>
        </p:txBody>
      </p:sp>
    </p:spTree>
    <p:extLst>
      <p:ext uri="{BB962C8B-B14F-4D97-AF65-F5344CB8AC3E}">
        <p14:creationId xmlns:p14="http://schemas.microsoft.com/office/powerpoint/2010/main" val="111370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6695"/>
            <a:ext cx="8632371" cy="1325563"/>
          </a:xfrm>
        </p:spPr>
        <p:txBody>
          <a:bodyPr/>
          <a:lstStyle/>
          <a:p>
            <a:r>
              <a:rPr lang="en-US" dirty="0"/>
              <a:t>Parkinson’s is a debilitating disorder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072" y="1439839"/>
            <a:ext cx="4007922" cy="4539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D11767-BAAA-034F-B27F-88A9A5F2DBE9}"/>
              </a:ext>
            </a:extLst>
          </p:cNvPr>
          <p:cNvSpPr txBox="1">
            <a:spLocks/>
          </p:cNvSpPr>
          <p:nvPr/>
        </p:nvSpPr>
        <p:spPr>
          <a:xfrm>
            <a:off x="838200" y="1813465"/>
            <a:ext cx="5954486" cy="41660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Symptoms</a:t>
            </a:r>
          </a:p>
          <a:p>
            <a:pPr lvl="1"/>
            <a:r>
              <a:rPr lang="en-US" sz="2000" dirty="0"/>
              <a:t>Tremor (mainly at rest and described as pill rolling tremor), slowness of movement, rigidity, gait, and balance problems</a:t>
            </a:r>
          </a:p>
          <a:p>
            <a:r>
              <a:rPr lang="en-US" sz="2000" dirty="0"/>
              <a:t>Cause</a:t>
            </a:r>
          </a:p>
          <a:p>
            <a:pPr lvl="1"/>
            <a:r>
              <a:rPr lang="en-US" sz="2000" dirty="0"/>
              <a:t>About 10% have an underlying genetic cause; environmental factors likely predominate and lead to loss of cells in the brain that produce dopamine</a:t>
            </a:r>
          </a:p>
          <a:p>
            <a:r>
              <a:rPr lang="en-US" sz="2000" dirty="0"/>
              <a:t>Treatment</a:t>
            </a:r>
          </a:p>
          <a:p>
            <a:pPr lvl="1"/>
            <a:r>
              <a:rPr lang="en-US" sz="2000" dirty="0"/>
              <a:t>Exercise, medication, and surgery for some</a:t>
            </a:r>
          </a:p>
        </p:txBody>
      </p:sp>
      <p:sp>
        <p:nvSpPr>
          <p:cNvPr id="5" name="Source: Dorsey ER, Bloem BR, The Parkinson Pandemic: a call to action. JAMA Neurology 2017">
            <a:extLst>
              <a:ext uri="{FF2B5EF4-FFF2-40B4-BE49-F238E27FC236}">
                <a16:creationId xmlns:a16="http://schemas.microsoft.com/office/drawing/2014/main" id="{48946760-5F4D-3442-981F-882AE85E5D29}"/>
              </a:ext>
            </a:extLst>
          </p:cNvPr>
          <p:cNvSpPr txBox="1"/>
          <p:nvPr/>
        </p:nvSpPr>
        <p:spPr>
          <a:xfrm>
            <a:off x="838200" y="6413993"/>
            <a:ext cx="802918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Sources:  Neurology 2003; 60:1756-1761; JAGS 2000; 48(8):938-942; Mayo Clinic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Proc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2002; 77:918-925; BMJ 1991; 303:741-743; Parkinsonism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Disord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2002; 8:369-380; JAGS 1996; 44(4):394-399 </a:t>
            </a:r>
          </a:p>
        </p:txBody>
      </p:sp>
    </p:spTree>
    <p:extLst>
      <p:ext uri="{BB962C8B-B14F-4D97-AF65-F5344CB8AC3E}">
        <p14:creationId xmlns:p14="http://schemas.microsoft.com/office/powerpoint/2010/main" val="13361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4" y="1044440"/>
            <a:ext cx="8305437" cy="5186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1753" y="2575713"/>
            <a:ext cx="3206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Takeaway: Non-motor symptoms are common, start before motor symptoms and accumulate with disease progression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1484" y="-78217"/>
            <a:ext cx="10515600" cy="1325563"/>
          </a:xfrm>
        </p:spPr>
        <p:txBody>
          <a:bodyPr/>
          <a:lstStyle/>
          <a:p>
            <a:r>
              <a:rPr lang="en-US" dirty="0"/>
              <a:t>Symptom Burden in Parkinson</a:t>
            </a:r>
          </a:p>
        </p:txBody>
      </p:sp>
    </p:spTree>
    <p:extLst>
      <p:ext uri="{BB962C8B-B14F-4D97-AF65-F5344CB8AC3E}">
        <p14:creationId xmlns:p14="http://schemas.microsoft.com/office/powerpoint/2010/main" val="30381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39" y="330543"/>
            <a:ext cx="8776063" cy="1325563"/>
          </a:xfrm>
        </p:spPr>
        <p:txBody>
          <a:bodyPr>
            <a:normAutofit/>
          </a:bodyPr>
          <a:lstStyle/>
          <a:p>
            <a:r>
              <a:rPr lang="en-US" dirty="0"/>
              <a:t>Parkinson’s is now the fastest growing brain disease in the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7FB2-D4DA-4476-A520-21D6447EE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80" y="1656107"/>
            <a:ext cx="8511153" cy="44304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4D2C98-91EB-494F-9BF1-EBC3AA9EAFA0}"/>
              </a:ext>
            </a:extLst>
          </p:cNvPr>
          <p:cNvSpPr txBox="1">
            <a:spLocks/>
          </p:cNvSpPr>
          <p:nvPr/>
        </p:nvSpPr>
        <p:spPr>
          <a:xfrm>
            <a:off x="718008" y="2322535"/>
            <a:ext cx="2318821" cy="1025855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</a:rPr>
              <a:t>10 million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0731E6-A13B-C043-AA16-F4D7B56CD686}"/>
              </a:ext>
            </a:extLst>
          </p:cNvPr>
          <p:cNvSpPr txBox="1">
            <a:spLocks/>
          </p:cNvSpPr>
          <p:nvPr/>
        </p:nvSpPr>
        <p:spPr>
          <a:xfrm>
            <a:off x="718008" y="3683393"/>
            <a:ext cx="2318821" cy="1025855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</a:rPr>
              <a:t>5 million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270C22-A386-F842-90E5-EB3127D630A2}"/>
              </a:ext>
            </a:extLst>
          </p:cNvPr>
          <p:cNvSpPr txBox="1">
            <a:spLocks/>
          </p:cNvSpPr>
          <p:nvPr/>
        </p:nvSpPr>
        <p:spPr>
          <a:xfrm>
            <a:off x="3721162" y="5681024"/>
            <a:ext cx="1416404" cy="487932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</a:rPr>
              <a:t>1990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D68FE7-EC3C-E445-B88A-DB66C1BC2244}"/>
              </a:ext>
            </a:extLst>
          </p:cNvPr>
          <p:cNvSpPr txBox="1">
            <a:spLocks/>
          </p:cNvSpPr>
          <p:nvPr/>
        </p:nvSpPr>
        <p:spPr>
          <a:xfrm>
            <a:off x="5903056" y="5681024"/>
            <a:ext cx="1416404" cy="487932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</a:rPr>
              <a:t>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4F59E9-7B3C-6840-9FBF-BB888FAEF7AF}"/>
              </a:ext>
            </a:extLst>
          </p:cNvPr>
          <p:cNvSpPr txBox="1">
            <a:spLocks/>
          </p:cNvSpPr>
          <p:nvPr/>
        </p:nvSpPr>
        <p:spPr>
          <a:xfrm>
            <a:off x="8084950" y="5681024"/>
            <a:ext cx="1416404" cy="487932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</a:rPr>
              <a:t> 2040</a:t>
            </a:r>
          </a:p>
        </p:txBody>
      </p:sp>
      <p:sp>
        <p:nvSpPr>
          <p:cNvPr id="11" name="Source: Dorsey ER, Bloem BR, The Parkinson Pandemic: a call to action. JAMA Neurology 2017">
            <a:extLst>
              <a:ext uri="{FF2B5EF4-FFF2-40B4-BE49-F238E27FC236}">
                <a16:creationId xmlns:a16="http://schemas.microsoft.com/office/drawing/2014/main" id="{48946760-5F4D-3442-981F-882AE85E5D29}"/>
              </a:ext>
            </a:extLst>
          </p:cNvPr>
          <p:cNvSpPr txBox="1"/>
          <p:nvPr/>
        </p:nvSpPr>
        <p:spPr>
          <a:xfrm>
            <a:off x="838200" y="6509378"/>
            <a:ext cx="8029182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Source: Dorsey ER, </a:t>
            </a:r>
            <a:r>
              <a:rPr lang="en-US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Bloem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BR. The Parkinson Pandemic—A Call to Action. JAMA Neurol. 2018;75(1):9–10. doi:10.1001/jamaneurol.2017.3299</a:t>
            </a:r>
          </a:p>
        </p:txBody>
      </p:sp>
    </p:spTree>
    <p:extLst>
      <p:ext uri="{BB962C8B-B14F-4D97-AF65-F5344CB8AC3E}">
        <p14:creationId xmlns:p14="http://schemas.microsoft.com/office/powerpoint/2010/main" val="123757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Environmental factors could explain the predominance of Parkinson’s among men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E7C63-D43E-804D-B17B-EE208D9D2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41" y="2842895"/>
            <a:ext cx="1554480" cy="1554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B59DC5-8737-594A-B6B4-9A52925A7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73" y="4587167"/>
            <a:ext cx="1554480" cy="1554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D04EE-B492-384E-B4E8-F608A87FFE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07" y="4560318"/>
            <a:ext cx="1554480" cy="1554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F2A7E-9FCF-0A41-B5FD-CC31E93356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67" y="4587167"/>
            <a:ext cx="1554480" cy="1554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8711AE-08D9-B547-A555-DE554E69B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67" y="2855999"/>
            <a:ext cx="1554480" cy="1554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AF047E-9785-B143-A598-B3C536A0DBB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3" y="2510836"/>
            <a:ext cx="2222300" cy="22223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BFA60C4-748D-C648-847F-799A96FEC11A}"/>
              </a:ext>
            </a:extLst>
          </p:cNvPr>
          <p:cNvSpPr txBox="1">
            <a:spLocks/>
          </p:cNvSpPr>
          <p:nvPr/>
        </p:nvSpPr>
        <p:spPr>
          <a:xfrm>
            <a:off x="2385465" y="2983952"/>
            <a:ext cx="1890928" cy="1298574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  <a:cs typeface="+mj-cs"/>
              </a:rPr>
              <a:t>75%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 Light" panose="020B040303040302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 Light" panose="020B0403030403020204" pitchFamily="34" charset="0"/>
                <a:cs typeface="+mj-cs"/>
              </a:rPr>
              <a:t>Farmer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6AADE-96A6-D04A-9ABB-27F8FFF6D576}"/>
              </a:ext>
            </a:extLst>
          </p:cNvPr>
          <p:cNvSpPr txBox="1">
            <a:spLocks/>
          </p:cNvSpPr>
          <p:nvPr/>
        </p:nvSpPr>
        <p:spPr>
          <a:xfrm>
            <a:off x="5743420" y="2970955"/>
            <a:ext cx="1890928" cy="1298574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  <a:cs typeface="+mj-cs"/>
              </a:rPr>
              <a:t>80%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 Light" panose="020B040303040302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 Light" panose="020B0403030403020204" pitchFamily="34" charset="0"/>
                <a:cs typeface="+mj-cs"/>
              </a:rPr>
              <a:t>Metal and plastic laborer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46380A-42F0-8548-83BD-93D058D03627}"/>
              </a:ext>
            </a:extLst>
          </p:cNvPr>
          <p:cNvSpPr txBox="1">
            <a:spLocks/>
          </p:cNvSpPr>
          <p:nvPr/>
        </p:nvSpPr>
        <p:spPr>
          <a:xfrm>
            <a:off x="9489014" y="2983952"/>
            <a:ext cx="1890928" cy="1298574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  <a:cs typeface="+mj-cs"/>
              </a:rPr>
              <a:t>90%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 Light" panose="020B040303040302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 Light" panose="020B0403030403020204" pitchFamily="34" charset="0"/>
                <a:cs typeface="+mj-cs"/>
              </a:rPr>
              <a:t>Chemical Worker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D8EF4E-C0DF-9B4B-9834-CDB73D5D34B6}"/>
              </a:ext>
            </a:extLst>
          </p:cNvPr>
          <p:cNvSpPr txBox="1">
            <a:spLocks/>
          </p:cNvSpPr>
          <p:nvPr/>
        </p:nvSpPr>
        <p:spPr>
          <a:xfrm>
            <a:off x="2385465" y="4691575"/>
            <a:ext cx="1890928" cy="1298574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  <a:cs typeface="+mj-cs"/>
              </a:rPr>
              <a:t>91%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 Light" panose="020B040303040302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 Light" panose="020B0403030403020204" pitchFamily="34" charset="0"/>
                <a:cs typeface="+mj-cs"/>
              </a:rPr>
              <a:t>Painter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D8C3D9-4622-BA49-8189-1EE5F1342315}"/>
              </a:ext>
            </a:extLst>
          </p:cNvPr>
          <p:cNvSpPr txBox="1">
            <a:spLocks/>
          </p:cNvSpPr>
          <p:nvPr/>
        </p:nvSpPr>
        <p:spPr>
          <a:xfrm>
            <a:off x="5743420" y="4691575"/>
            <a:ext cx="1890928" cy="1298574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  <a:cs typeface="+mj-cs"/>
              </a:rPr>
              <a:t>96%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 Light" panose="020B040303040302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 Light" panose="020B0403030403020204" pitchFamily="34" charset="0"/>
                <a:cs typeface="+mj-cs"/>
              </a:rPr>
              <a:t>Welder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504669-2DE8-4344-ADD7-448102C2D1A9}"/>
              </a:ext>
            </a:extLst>
          </p:cNvPr>
          <p:cNvSpPr txBox="1">
            <a:spLocks/>
          </p:cNvSpPr>
          <p:nvPr/>
        </p:nvSpPr>
        <p:spPr>
          <a:xfrm>
            <a:off x="9489014" y="4704572"/>
            <a:ext cx="1890928" cy="1298574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  <a:cs typeface="+mj-cs"/>
              </a:rPr>
              <a:t>97%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Source Sans Pro Light" panose="020B040303040302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 Light" panose="020B0403030403020204" pitchFamily="34" charset="0"/>
                <a:cs typeface="+mj-cs"/>
              </a:rPr>
              <a:t>Pest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 Light" panose="020B0403030403020204" pitchFamily="34" charset="0"/>
                <a:cs typeface="+mj-cs"/>
              </a:rPr>
              <a:t>worker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CD6BD7-6485-4A48-92DD-25294863ED9F}"/>
              </a:ext>
            </a:extLst>
          </p:cNvPr>
          <p:cNvSpPr txBox="1">
            <a:spLocks/>
          </p:cNvSpPr>
          <p:nvPr/>
        </p:nvSpPr>
        <p:spPr>
          <a:xfrm>
            <a:off x="926275" y="1848401"/>
            <a:ext cx="11265724" cy="747828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Source Sans Pro" panose="020B0503030403020204" pitchFamily="34" charset="0"/>
                <a:cs typeface="+mj-cs"/>
              </a:rPr>
              <a:t>Percentage of U.S. workers who are men by occupation, 2016</a:t>
            </a:r>
          </a:p>
        </p:txBody>
      </p:sp>
    </p:spTree>
    <p:extLst>
      <p:ext uri="{BB962C8B-B14F-4D97-AF65-F5344CB8AC3E}">
        <p14:creationId xmlns:p14="http://schemas.microsoft.com/office/powerpoint/2010/main" val="211650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conditions can mimic Parkinson’s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11767-BAAA-034F-B27F-88A9A5F2DBE9}"/>
              </a:ext>
            </a:extLst>
          </p:cNvPr>
          <p:cNvSpPr txBox="1">
            <a:spLocks/>
          </p:cNvSpPr>
          <p:nvPr/>
        </p:nvSpPr>
        <p:spPr>
          <a:xfrm>
            <a:off x="838200" y="2118201"/>
            <a:ext cx="5181600" cy="3861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Essential tremor</a:t>
            </a:r>
          </a:p>
          <a:p>
            <a:r>
              <a:rPr lang="en-US" sz="2000" dirty="0"/>
              <a:t>Normal pressure hydrocephalus</a:t>
            </a:r>
          </a:p>
          <a:p>
            <a:r>
              <a:rPr lang="en-US" sz="2000" dirty="0"/>
              <a:t>Dementia with </a:t>
            </a:r>
            <a:r>
              <a:rPr lang="en-US" sz="2000" dirty="0" err="1"/>
              <a:t>Lewy</a:t>
            </a:r>
            <a:r>
              <a:rPr lang="en-US" sz="2000" dirty="0"/>
              <a:t> Bodies</a:t>
            </a:r>
          </a:p>
          <a:p>
            <a:r>
              <a:rPr lang="en-US" sz="2000" dirty="0"/>
              <a:t>Multiple system atrophy</a:t>
            </a:r>
          </a:p>
          <a:p>
            <a:r>
              <a:rPr lang="en-US" sz="2000" dirty="0" err="1"/>
              <a:t>Corticobasal</a:t>
            </a:r>
            <a:r>
              <a:rPr lang="en-US" sz="2000" dirty="0"/>
              <a:t> syndrome</a:t>
            </a:r>
          </a:p>
          <a:p>
            <a:r>
              <a:rPr lang="en-US" sz="2000" dirty="0"/>
              <a:t>Progressive </a:t>
            </a:r>
            <a:r>
              <a:rPr lang="en-US" sz="2000" dirty="0" err="1"/>
              <a:t>supranuclear</a:t>
            </a:r>
            <a:r>
              <a:rPr lang="en-US" sz="2000" dirty="0"/>
              <a:t> palsy</a:t>
            </a:r>
          </a:p>
        </p:txBody>
      </p:sp>
      <p:sp>
        <p:nvSpPr>
          <p:cNvPr id="4" name="Source: Dorsey ER, Bloem BR, The Parkinson Pandemic: a call to action. JAMA Neurology 2017">
            <a:extLst>
              <a:ext uri="{FF2B5EF4-FFF2-40B4-BE49-F238E27FC236}">
                <a16:creationId xmlns:a16="http://schemas.microsoft.com/office/drawing/2014/main" id="{48946760-5F4D-3442-981F-882AE85E5D29}"/>
              </a:ext>
            </a:extLst>
          </p:cNvPr>
          <p:cNvSpPr txBox="1"/>
          <p:nvPr/>
        </p:nvSpPr>
        <p:spPr>
          <a:xfrm>
            <a:off x="332509" y="6541226"/>
            <a:ext cx="9423057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Sources:  Parkinson’s Foundation. Conditions That Mimic Parkinson’s. Accessed 22 June 2020.; Image from https://en.wikipedia.org/wiki/Signs_and_symptoms_of_Parkinson%27s_disease </a:t>
            </a:r>
          </a:p>
        </p:txBody>
      </p:sp>
      <p:pic>
        <p:nvPicPr>
          <p:cNvPr id="2050" name="Picture 2" descr="Signs and symptoms of Parkinson's diseas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61" y="1934343"/>
            <a:ext cx="3649877" cy="38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9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Caring for Parkinson’s </a:t>
            </a:r>
          </a:p>
        </p:txBody>
      </p:sp>
    </p:spTree>
    <p:extLst>
      <p:ext uri="{BB962C8B-B14F-4D97-AF65-F5344CB8AC3E}">
        <p14:creationId xmlns:p14="http://schemas.microsoft.com/office/powerpoint/2010/main" val="275236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632"/>
            <a:ext cx="8224880" cy="1325563"/>
          </a:xfrm>
        </p:spPr>
        <p:txBody>
          <a:bodyPr/>
          <a:lstStyle/>
          <a:p>
            <a:r>
              <a:rPr lang="en-US" dirty="0"/>
              <a:t>Parkinson's care benefits from a multidisciplinary team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64380" y="2404533"/>
            <a:ext cx="4597399" cy="33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Takeaway: Patients with degenerative chronic diseases like Parkinson’s require specialty medical care, nursing, and a range of supportive 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6322143"/>
            <a:ext cx="822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 err="1"/>
              <a:t>Danique</a:t>
            </a:r>
            <a:r>
              <a:rPr lang="en-US" sz="800" dirty="0"/>
              <a:t> L. M. </a:t>
            </a:r>
            <a:r>
              <a:rPr lang="en-US" sz="800" dirty="0" err="1"/>
              <a:t>Radder</a:t>
            </a:r>
            <a:r>
              <a:rPr lang="en-US" sz="800" dirty="0"/>
              <a:t>, </a:t>
            </a:r>
            <a:r>
              <a:rPr lang="en-US" sz="800" dirty="0" err="1"/>
              <a:t>Nienke</a:t>
            </a:r>
            <a:r>
              <a:rPr lang="en-US" sz="800" dirty="0"/>
              <a:t> M. de </a:t>
            </a:r>
            <a:r>
              <a:rPr lang="en-US" sz="800" dirty="0" err="1"/>
              <a:t>Vries</a:t>
            </a:r>
            <a:r>
              <a:rPr lang="en-US" sz="800" dirty="0"/>
              <a:t>, Niels P. </a:t>
            </a:r>
            <a:r>
              <a:rPr lang="en-US" sz="800" dirty="0" err="1"/>
              <a:t>Riksen</a:t>
            </a:r>
            <a:r>
              <a:rPr lang="en-US" sz="800" dirty="0"/>
              <a:t>, Sarah J. Diamond, </a:t>
            </a:r>
            <a:r>
              <a:rPr lang="en-US" sz="800" dirty="0" err="1"/>
              <a:t>Ditza</a:t>
            </a:r>
            <a:r>
              <a:rPr lang="en-US" sz="800" dirty="0"/>
              <a:t> Gross, Daniel R. Gold, John </a:t>
            </a:r>
            <a:r>
              <a:rPr lang="en-US" sz="800" dirty="0" err="1"/>
              <a:t>Heesakkers</a:t>
            </a:r>
            <a:r>
              <a:rPr lang="en-US" sz="800" dirty="0"/>
              <a:t>, Emily Henderson, </a:t>
            </a:r>
            <a:r>
              <a:rPr lang="en-US" sz="800" dirty="0" err="1"/>
              <a:t>Adrianus</a:t>
            </a:r>
            <a:r>
              <a:rPr lang="en-US" sz="800" dirty="0"/>
              <a:t> L. A. J. </a:t>
            </a:r>
            <a:r>
              <a:rPr lang="en-US" sz="800" dirty="0" err="1"/>
              <a:t>Hommel</a:t>
            </a:r>
            <a:r>
              <a:rPr lang="en-US" sz="800" dirty="0"/>
              <a:t>, Herma H. </a:t>
            </a:r>
            <a:r>
              <a:rPr lang="en-US" sz="800" dirty="0" err="1"/>
              <a:t>Lennaerts</a:t>
            </a:r>
            <a:r>
              <a:rPr lang="en-US" sz="800" dirty="0"/>
              <a:t>, Jane Busch, Ray E. Dorsey, John </a:t>
            </a:r>
            <a:r>
              <a:rPr lang="en-US" sz="800" dirty="0" err="1"/>
              <a:t>Andrejack</a:t>
            </a:r>
            <a:r>
              <a:rPr lang="en-US" sz="800" dirty="0"/>
              <a:t> &amp; </a:t>
            </a:r>
            <a:r>
              <a:rPr lang="en-US" sz="800" dirty="0" err="1"/>
              <a:t>Bastiaan</a:t>
            </a:r>
            <a:r>
              <a:rPr lang="en-US" sz="800" dirty="0"/>
              <a:t> R. </a:t>
            </a:r>
            <a:r>
              <a:rPr lang="en-US" sz="800" dirty="0" err="1"/>
              <a:t>Bloem</a:t>
            </a:r>
            <a:r>
              <a:rPr lang="en-US" sz="800" dirty="0"/>
              <a:t> (2018): Multidisciplinary care for people with Parkinson’s disease: the new kids on the block!, Expert Review of </a:t>
            </a:r>
            <a:r>
              <a:rPr lang="en-US" sz="800" dirty="0" err="1"/>
              <a:t>Neurotherapeutics</a:t>
            </a:r>
            <a:r>
              <a:rPr lang="en-US" sz="800" dirty="0"/>
              <a:t>, DOI: 10.1080/14737175.2019.1561285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8200" y="1467655"/>
            <a:ext cx="5365503" cy="4592657"/>
            <a:chOff x="5970494" y="1467655"/>
            <a:chExt cx="5365503" cy="4592657"/>
          </a:xfrm>
        </p:grpSpPr>
        <p:sp>
          <p:nvSpPr>
            <p:cNvPr id="8" name="Oval 7"/>
            <p:cNvSpPr/>
            <p:nvPr/>
          </p:nvSpPr>
          <p:spPr>
            <a:xfrm>
              <a:off x="5970494" y="3251633"/>
              <a:ext cx="763793" cy="763793"/>
            </a:xfrm>
            <a:prstGeom prst="ellipse">
              <a:avLst/>
            </a:prstGeom>
            <a:solidFill>
              <a:srgbClr val="D4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A Day In My Life With Parkinson's Disease : Multidisciplinary Care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758" y="1467655"/>
              <a:ext cx="5332239" cy="4592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6553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570561"/>
      </a:dk2>
      <a:lt2>
        <a:srgbClr val="E7E6E6"/>
      </a:lt2>
      <a:accent1>
        <a:srgbClr val="E6B222"/>
      </a:accent1>
      <a:accent2>
        <a:srgbClr val="6F9AD3"/>
      </a:accent2>
      <a:accent3>
        <a:srgbClr val="DF6D27"/>
      </a:accent3>
      <a:accent4>
        <a:srgbClr val="B03823"/>
      </a:accent4>
      <a:accent5>
        <a:srgbClr val="570761"/>
      </a:accent5>
      <a:accent6>
        <a:srgbClr val="DBDBDB"/>
      </a:accent6>
      <a:hlink>
        <a:srgbClr val="6F91D3"/>
      </a:hlink>
      <a:folHlink>
        <a:srgbClr val="6F9AD3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F_PowerPointTemplate-widescreen" id="{2E5E0D1A-CE95-4C42-B659-C0C0D048EF78}" vid="{9C3ABF22-2FF7-8140-8F05-73A9E2ED57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08515334BED4AAEA691E39D585517" ma:contentTypeVersion="15" ma:contentTypeDescription="Create a new document." ma:contentTypeScope="" ma:versionID="a00b309271064dedbee1f8ecb8c6ec19">
  <xsd:schema xmlns:xsd="http://www.w3.org/2001/XMLSchema" xmlns:xs="http://www.w3.org/2001/XMLSchema" xmlns:p="http://schemas.microsoft.com/office/2006/metadata/properties" xmlns:ns1="http://schemas.microsoft.com/sharepoint/v3" xmlns:ns2="fcbb6e01-7414-4ccd-a737-119d821e650e" xmlns:ns3="f5202a84-eee5-4e76-ada7-73a58d9346bb" targetNamespace="http://schemas.microsoft.com/office/2006/metadata/properties" ma:root="true" ma:fieldsID="27fba6c68db4aebf26ebc04090bcc12c" ns1:_="" ns2:_="" ns3:_="">
    <xsd:import namespace="http://schemas.microsoft.com/sharepoint/v3"/>
    <xsd:import namespace="fcbb6e01-7414-4ccd-a737-119d821e650e"/>
    <xsd:import namespace="f5202a84-eee5-4e76-ada7-73a58d9346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b6e01-7414-4ccd-a737-119d821e65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02a84-eee5-4e76-ada7-73a58d9346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99D35B-3B88-4A5C-BAFC-C93E78A70826}">
  <ds:schemaRefs>
    <ds:schemaRef ds:uri="http://schemas.microsoft.com/sharepoint/v3"/>
    <ds:schemaRef ds:uri="http://purl.org/dc/terms/"/>
    <ds:schemaRef ds:uri="fcbb6e01-7414-4ccd-a737-119d821e650e"/>
    <ds:schemaRef ds:uri="http://schemas.microsoft.com/office/2006/documentManagement/types"/>
    <ds:schemaRef ds:uri="f5202a84-eee5-4e76-ada7-73a58d9346b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F9D6C2-1A07-45EF-A9D9-187BB9354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B3A406-E415-478B-9868-F8C33BB6EE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bb6e01-7414-4ccd-a737-119d821e650e"/>
    <ds:schemaRef ds:uri="f5202a84-eee5-4e76-ada7-73a58d934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DPF_PowerPointTemplate-widescreen</Template>
  <TotalTime>3153</TotalTime>
  <Words>785</Words>
  <Application>Microsoft Macintosh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Aktiv Grotesk</vt:lpstr>
      <vt:lpstr>Arial</vt:lpstr>
      <vt:lpstr>Calibri</vt:lpstr>
      <vt:lpstr>Rockwell</vt:lpstr>
      <vt:lpstr>Office Theme</vt:lpstr>
      <vt:lpstr>Parkinson’s for Primary Care Doctors &amp; Allied Health Professionals</vt:lpstr>
      <vt:lpstr>What is Parkinson’s?</vt:lpstr>
      <vt:lpstr>Parkinson’s is a debilitating disorder</vt:lpstr>
      <vt:lpstr>Symptom Burden in Parkinson</vt:lpstr>
      <vt:lpstr>Parkinson’s is now the fastest growing brain disease in the world</vt:lpstr>
      <vt:lpstr>Environmental factors could explain the predominance of Parkinson’s among men</vt:lpstr>
      <vt:lpstr>Other conditions can mimic Parkinson’s</vt:lpstr>
      <vt:lpstr>Caring for Parkinson’s </vt:lpstr>
      <vt:lpstr>Parkinson's care benefits from a multidisciplinary team</vt:lpstr>
      <vt:lpstr>Exercise can help maintain physical fitness and health</vt:lpstr>
      <vt:lpstr>Current treatment options have limitations</vt:lpstr>
      <vt:lpstr>Deep brain stimulation (DBS)</vt:lpstr>
      <vt:lpstr>The future of telemedicine</vt:lpstr>
      <vt:lpstr>Telemedicine is increasing, moving care away from institutions</vt:lpstr>
      <vt:lpstr>Telemedicine allows us to reach anyone, anywhere</vt:lpstr>
      <vt:lpstr>PowerPoint Presentation</vt:lpstr>
      <vt:lpstr>PowerPoint Presentation</vt:lpstr>
      <vt:lpstr>A PACT to end Parkinson’s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Parkinson’s for Primary Care Doctors &amp; Allied Health Professionals</dc:title>
  <dc:creator>Arky Abigail</dc:creator>
  <cp:lastModifiedBy>Mel Dizon</cp:lastModifiedBy>
  <cp:revision>32</cp:revision>
  <dcterms:created xsi:type="dcterms:W3CDTF">2020-06-22T12:20:02Z</dcterms:created>
  <dcterms:modified xsi:type="dcterms:W3CDTF">2020-07-03T14:55:32Z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0x010100FF108515334BED4AAEA691E39D585517</vt:lpwstr>
  </property>
</Properties>
</file>